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314" r:id="rId3"/>
    <p:sldId id="351" r:id="rId4"/>
    <p:sldId id="362" r:id="rId5"/>
    <p:sldId id="363" r:id="rId6"/>
    <p:sldId id="364" r:id="rId7"/>
    <p:sldId id="368" r:id="rId8"/>
    <p:sldId id="369" r:id="rId9"/>
    <p:sldId id="377" r:id="rId10"/>
    <p:sldId id="378" r:id="rId11"/>
    <p:sldId id="379" r:id="rId12"/>
    <p:sldId id="370" r:id="rId13"/>
    <p:sldId id="371" r:id="rId14"/>
    <p:sldId id="372" r:id="rId15"/>
    <p:sldId id="373" r:id="rId16"/>
    <p:sldId id="374" r:id="rId17"/>
    <p:sldId id="375" r:id="rId18"/>
    <p:sldId id="376" r:id="rId19"/>
    <p:sldId id="349" r:id="rId2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47" autoAdjust="0"/>
    <p:restoredTop sz="94680" autoAdjust="0"/>
  </p:normalViewPr>
  <p:slideViewPr>
    <p:cSldViewPr>
      <p:cViewPr varScale="1">
        <p:scale>
          <a:sx n="49" d="100"/>
          <a:sy n="49" d="100"/>
        </p:scale>
        <p:origin x="1181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2814A9-2807-45F4-8F4D-C9D2E9886D81}" type="datetimeFigureOut">
              <a:rPr lang="nl-NL" smtClean="0"/>
              <a:t>14-9-2017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C2A9C9-BDDB-4B5C-99E2-48243826D7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4250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2A9C9-BDDB-4B5C-99E2-48243826D703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6541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14-9-2017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14-9-2017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14-9-2017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14-9-2017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14-9-2017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14-9-2017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14-9-2017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14-9-2017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14-9-2017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14-9-2017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14-9-2017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539552" y="908720"/>
            <a:ext cx="82809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6000" dirty="0" smtClean="0"/>
              <a:t>Tarief berekenen LG32 - </a:t>
            </a:r>
            <a:r>
              <a:rPr lang="nl-NL" sz="6000" dirty="0" smtClean="0"/>
              <a:t>3</a:t>
            </a:r>
            <a:endParaRPr lang="nl-NL" sz="6000" dirty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2037" y="1133475"/>
            <a:ext cx="7019925" cy="459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80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640304"/>
            <a:ext cx="7800975" cy="611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8043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Totale vaste kosten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Totale vaste kosten per jaar</a:t>
            </a: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2195736" y="1930002"/>
            <a:ext cx="604867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 smtClean="0"/>
              <a:t>Afschrijving per jaar</a:t>
            </a:r>
          </a:p>
          <a:p>
            <a:r>
              <a:rPr lang="nl-NL" dirty="0" smtClean="0"/>
              <a:t>Gemiddelde rentekosten per jaar</a:t>
            </a:r>
            <a:endParaRPr lang="nl-NL" dirty="0"/>
          </a:p>
          <a:p>
            <a:r>
              <a:rPr lang="nl-NL" dirty="0" smtClean="0"/>
              <a:t>Reparatie </a:t>
            </a:r>
            <a:r>
              <a:rPr lang="nl-NL" dirty="0"/>
              <a:t>en </a:t>
            </a:r>
            <a:r>
              <a:rPr lang="nl-NL" dirty="0" smtClean="0"/>
              <a:t>onderhoud</a:t>
            </a:r>
            <a:endParaRPr lang="nl-NL" dirty="0"/>
          </a:p>
          <a:p>
            <a:r>
              <a:rPr lang="nl-NL" dirty="0" smtClean="0"/>
              <a:t>Banden</a:t>
            </a:r>
            <a:endParaRPr lang="nl-NL" dirty="0"/>
          </a:p>
          <a:p>
            <a:r>
              <a:rPr lang="nl-NL" dirty="0"/>
              <a:t>Arbeid eigen </a:t>
            </a:r>
            <a:r>
              <a:rPr lang="nl-NL" dirty="0" smtClean="0"/>
              <a:t>onderhoud</a:t>
            </a:r>
            <a:endParaRPr lang="nl-NL" dirty="0"/>
          </a:p>
          <a:p>
            <a:r>
              <a:rPr lang="nl-NL" dirty="0"/>
              <a:t>Onroerend goed </a:t>
            </a:r>
          </a:p>
          <a:p>
            <a:r>
              <a:rPr lang="nl-NL" dirty="0" smtClean="0"/>
              <a:t>Verzekering</a:t>
            </a:r>
            <a:endParaRPr lang="nl-NL" dirty="0"/>
          </a:p>
          <a:p>
            <a:r>
              <a:rPr lang="nl-NL" u="sng" dirty="0"/>
              <a:t>Algemene kosten </a:t>
            </a:r>
            <a:r>
              <a:rPr lang="nl-NL" u="sng" dirty="0" smtClean="0"/>
              <a:t>                                                +</a:t>
            </a:r>
          </a:p>
          <a:p>
            <a:r>
              <a:rPr lang="nl-NL" dirty="0" smtClean="0"/>
              <a:t>Totale vaste kosten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524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Totale vaste kosten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Totale vaste kosten per uur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 smtClean="0"/>
              <a:t>Gebruiksuren.</a:t>
            </a:r>
          </a:p>
          <a:p>
            <a:pPr marL="0" indent="0">
              <a:buNone/>
            </a:pPr>
            <a:r>
              <a:rPr lang="nl-NL" dirty="0" smtClean="0"/>
              <a:t>Hoeveel uur wordt een machine aan de klant verkocht. </a:t>
            </a:r>
          </a:p>
          <a:p>
            <a:pPr marL="0" indent="0">
              <a:buNone/>
            </a:pPr>
            <a:r>
              <a:rPr lang="nl-NL" dirty="0" smtClean="0"/>
              <a:t>Let op: niet altijd worden alle uren doorberekend.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Totale vaste kosten / gebruiksuren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6410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Variabele kosten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Brandstof</a:t>
            </a:r>
          </a:p>
          <a:p>
            <a:r>
              <a:rPr lang="nl-NL" dirty="0" smtClean="0"/>
              <a:t>Smeermiddelen</a:t>
            </a:r>
          </a:p>
          <a:p>
            <a:r>
              <a:rPr lang="nl-NL" dirty="0" smtClean="0"/>
              <a:t>Arbeid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1233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Brandstof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Waar hangt het verbruik van een trekker of machine van af?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664" y="2492896"/>
            <a:ext cx="5913660" cy="3947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23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Brandstof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Gemiddelde schatting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u="sng" dirty="0" smtClean="0"/>
              <a:t>Aantal </a:t>
            </a:r>
            <a:r>
              <a:rPr lang="nl-NL" u="sng" dirty="0" err="1" smtClean="0"/>
              <a:t>Kw</a:t>
            </a:r>
            <a:r>
              <a:rPr lang="nl-NL" u="sng" dirty="0" smtClean="0"/>
              <a:t> x </a:t>
            </a:r>
            <a:r>
              <a:rPr lang="nl-NL" u="sng" dirty="0" err="1" smtClean="0"/>
              <a:t>belastingspercentage</a:t>
            </a:r>
            <a:endParaRPr lang="nl-NL" u="sng" dirty="0" smtClean="0"/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	       4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Trekker 2-wielaangedreven: 60%</a:t>
            </a:r>
          </a:p>
          <a:p>
            <a:pPr marL="0" indent="0">
              <a:buNone/>
            </a:pPr>
            <a:r>
              <a:rPr lang="nl-NL" dirty="0" smtClean="0"/>
              <a:t>Trekker 4-wielaangedreven: 70%</a:t>
            </a:r>
          </a:p>
          <a:p>
            <a:pPr marL="0" indent="0">
              <a:buNone/>
            </a:pPr>
            <a:r>
              <a:rPr lang="nl-NL" dirty="0" smtClean="0"/>
              <a:t>Zelfrijder: 80%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Alleen gebruiken als je het zelf niet weet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744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Smeermiddelen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Aan oliën en vetten wordt meestal 10% van de kosten aan diesel gerekend.</a:t>
            </a:r>
          </a:p>
          <a:p>
            <a:endParaRPr lang="nl-NL" dirty="0"/>
          </a:p>
          <a:p>
            <a:r>
              <a:rPr lang="nl-NL" dirty="0" smtClean="0"/>
              <a:t>Ook hier: als je een preciezer getal hebt is dat beter!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48923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Maak de opgaven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Vanaf 16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8607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Dat was ‘m!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Dagge bedankt zijt, da witte.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6762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vandaag doen?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Aanwezigheidsregistratie</a:t>
            </a:r>
          </a:p>
          <a:p>
            <a:r>
              <a:rPr lang="nl-NL" dirty="0" smtClean="0"/>
              <a:t>Herhaling vorige week</a:t>
            </a:r>
            <a:endParaRPr lang="nl-NL" dirty="0"/>
          </a:p>
          <a:p>
            <a:r>
              <a:rPr lang="nl-NL" dirty="0" smtClean="0"/>
              <a:t>Verder met de stof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1016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Welke kosten heeft een machine?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835696" y="1196752"/>
            <a:ext cx="6851104" cy="4929411"/>
          </a:xfrm>
        </p:spPr>
        <p:txBody>
          <a:bodyPr/>
          <a:lstStyle/>
          <a:p>
            <a:endParaRPr lang="nl-NL" dirty="0"/>
          </a:p>
          <a:p>
            <a:r>
              <a:rPr lang="nl-NL" dirty="0" smtClean="0"/>
              <a:t>Kunnen we een onderverdeling maken?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73569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Overige kosten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Rentekosten.</a:t>
            </a:r>
          </a:p>
          <a:p>
            <a:pPr lvl="1"/>
            <a:r>
              <a:rPr lang="nl-NL" dirty="0" smtClean="0"/>
              <a:t>Geld lenen kost geld</a:t>
            </a:r>
          </a:p>
          <a:p>
            <a:pPr lvl="1"/>
            <a:r>
              <a:rPr lang="nl-NL" dirty="0" smtClean="0"/>
              <a:t>Eigen geld moet iets opleveren</a:t>
            </a:r>
          </a:p>
          <a:p>
            <a:pPr lvl="1"/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72" y="2780928"/>
            <a:ext cx="6300192" cy="3907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6541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Rentekosten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79512" y="1196752"/>
            <a:ext cx="8507288" cy="4929411"/>
          </a:xfrm>
        </p:spPr>
        <p:txBody>
          <a:bodyPr/>
          <a:lstStyle/>
          <a:p>
            <a:pPr marL="0" indent="0">
              <a:buNone/>
            </a:pPr>
            <a:endParaRPr lang="nl-NL" u="sng" dirty="0" smtClean="0"/>
          </a:p>
          <a:p>
            <a:pPr marL="0" indent="0">
              <a:buNone/>
            </a:pPr>
            <a:r>
              <a:rPr lang="nl-NL" u="sng" dirty="0" smtClean="0"/>
              <a:t>Aanschafwaarde + Restwaarde</a:t>
            </a:r>
            <a:r>
              <a:rPr lang="nl-NL" dirty="0" smtClean="0"/>
              <a:t>     x de rentevoet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                     2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8857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Opdrachten t/m 14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47132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Overige vaste kosten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Reparatie en onderhoud (5%)</a:t>
            </a:r>
          </a:p>
          <a:p>
            <a:r>
              <a:rPr lang="nl-NL" dirty="0" smtClean="0"/>
              <a:t>Arbeid eigen onderhoud (3%)</a:t>
            </a:r>
          </a:p>
          <a:p>
            <a:r>
              <a:rPr lang="nl-NL" dirty="0" smtClean="0"/>
              <a:t>Banden (?)</a:t>
            </a:r>
          </a:p>
          <a:p>
            <a:r>
              <a:rPr lang="nl-NL" dirty="0" smtClean="0"/>
              <a:t>Onroerend goed (1,6%)</a:t>
            </a:r>
          </a:p>
          <a:p>
            <a:r>
              <a:rPr lang="nl-NL" dirty="0" smtClean="0"/>
              <a:t>Verzekering (1,3%)</a:t>
            </a:r>
          </a:p>
          <a:p>
            <a:r>
              <a:rPr lang="nl-NL" dirty="0" smtClean="0"/>
              <a:t>Algemene kosten (2,1%)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8888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Verzekering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195736" y="1340768"/>
            <a:ext cx="6635080" cy="4929411"/>
          </a:xfrm>
        </p:spPr>
        <p:txBody>
          <a:bodyPr>
            <a:normAutofit/>
          </a:bodyPr>
          <a:lstStyle/>
          <a:p>
            <a:r>
              <a:rPr lang="nl-NL" dirty="0" smtClean="0"/>
              <a:t>WA (1%)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err="1" smtClean="0"/>
              <a:t>WA+brand</a:t>
            </a:r>
            <a:r>
              <a:rPr lang="nl-NL" dirty="0" smtClean="0"/>
              <a:t> (1,5%)</a:t>
            </a:r>
          </a:p>
          <a:p>
            <a:pPr lvl="1"/>
            <a:r>
              <a:rPr lang="nl-NL" dirty="0" smtClean="0"/>
              <a:t>Beperkt casco</a:t>
            </a:r>
          </a:p>
          <a:p>
            <a:endParaRPr lang="nl-NL" dirty="0"/>
          </a:p>
          <a:p>
            <a:r>
              <a:rPr lang="nl-NL" dirty="0" smtClean="0"/>
              <a:t>WA+ brand en diefstal (1,7%)</a:t>
            </a:r>
          </a:p>
          <a:p>
            <a:pPr lvl="1"/>
            <a:r>
              <a:rPr lang="nl-NL" dirty="0" smtClean="0"/>
              <a:t>Beperkt casco</a:t>
            </a:r>
          </a:p>
          <a:p>
            <a:endParaRPr lang="nl-NL" dirty="0"/>
          </a:p>
          <a:p>
            <a:r>
              <a:rPr lang="nl-NL" dirty="0" smtClean="0"/>
              <a:t>Allrisk / Casco (2,1%)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40553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1012011"/>
            <a:ext cx="7753350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873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1359</TotalTime>
  <Words>253</Words>
  <Application>Microsoft Office PowerPoint</Application>
  <PresentationFormat>Diavoorstelling (4:3)</PresentationFormat>
  <Paragraphs>80</Paragraphs>
  <Slides>19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19</vt:i4>
      </vt:variant>
    </vt:vector>
  </HeadingPairs>
  <TitlesOfParts>
    <vt:vector size="22" baseType="lpstr">
      <vt:lpstr>Arial</vt:lpstr>
      <vt:lpstr>Calibri</vt:lpstr>
      <vt:lpstr>Kantoorthema</vt:lpstr>
      <vt:lpstr>PowerPoint-presentatie</vt:lpstr>
      <vt:lpstr>Wat gaan we vandaag doen?</vt:lpstr>
      <vt:lpstr>Welke kosten heeft een machine?</vt:lpstr>
      <vt:lpstr>Overige kosten</vt:lpstr>
      <vt:lpstr>Rentekosten</vt:lpstr>
      <vt:lpstr>Opdrachten</vt:lpstr>
      <vt:lpstr>Overige vaste kosten</vt:lpstr>
      <vt:lpstr>Verzekering</vt:lpstr>
      <vt:lpstr>PowerPoint-presentatie</vt:lpstr>
      <vt:lpstr>PowerPoint-presentatie</vt:lpstr>
      <vt:lpstr>PowerPoint-presentatie</vt:lpstr>
      <vt:lpstr>Totale vaste kosten</vt:lpstr>
      <vt:lpstr>Totale vaste kosten</vt:lpstr>
      <vt:lpstr>Variabele kosten</vt:lpstr>
      <vt:lpstr>Brandstof</vt:lpstr>
      <vt:lpstr>Brandstof</vt:lpstr>
      <vt:lpstr>Smeermiddelen</vt:lpstr>
      <vt:lpstr>Maak de opgaven</vt:lpstr>
      <vt:lpstr>Dat was ‘m!</vt:lpstr>
    </vt:vector>
  </TitlesOfParts>
  <Company>Helicon Opleidingen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47</cp:revision>
  <dcterms:created xsi:type="dcterms:W3CDTF">2013-11-15T15:05:42Z</dcterms:created>
  <dcterms:modified xsi:type="dcterms:W3CDTF">2017-09-14T08:32:59Z</dcterms:modified>
</cp:coreProperties>
</file>